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1" r:id="rId5"/>
    <p:sldId id="260" r:id="rId6"/>
    <p:sldId id="262" r:id="rId7"/>
    <p:sldId id="264" r:id="rId8"/>
    <p:sldId id="265" r:id="rId9"/>
    <p:sldId id="266" r:id="rId10"/>
    <p:sldId id="267" r:id="rId11"/>
    <p:sldId id="269" r:id="rId12"/>
    <p:sldId id="257" r:id="rId13"/>
    <p:sldId id="270" r:id="rId14"/>
    <p:sldId id="271" r:id="rId15"/>
    <p:sldId id="258" r:id="rId16"/>
    <p:sldId id="268"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5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E8C3213B-AFED-4402-A774-3FBE0F3804BA}"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2046555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C3213B-AFED-4402-A774-3FBE0F3804BA}"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1314118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E8C3213B-AFED-4402-A774-3FBE0F3804BA}"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2519998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8C3213B-AFED-4402-A774-3FBE0F3804BA}"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1184148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8C3213B-AFED-4402-A774-3FBE0F3804BA}" type="datetimeFigureOut">
              <a:rPr lang="es-CO" smtClean="0"/>
              <a:t>22/03/2019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2516987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8C3213B-AFED-4402-A774-3FBE0F3804BA}" type="datetimeFigureOut">
              <a:rPr lang="es-CO" smtClean="0"/>
              <a:t>22/03/2019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1101463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8C3213B-AFED-4402-A774-3FBE0F3804BA}" type="datetimeFigureOut">
              <a:rPr lang="es-CO" smtClean="0"/>
              <a:t>22/03/2019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3614649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E8C3213B-AFED-4402-A774-3FBE0F3804BA}"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4248814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E8C3213B-AFED-4402-A774-3FBE0F3804BA}"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4271182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C3213B-AFED-4402-A774-3FBE0F3804BA}"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923395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C3213B-AFED-4402-A774-3FBE0F3804BA}"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83FCE4-3E20-4462-88B4-79DE4804BB1A}" type="slidenum">
              <a:rPr lang="es-CO" smtClean="0"/>
              <a:t>‹Nº›</a:t>
            </a:fld>
            <a:endParaRPr lang="es-CO"/>
          </a:p>
        </p:txBody>
      </p:sp>
    </p:spTree>
    <p:extLst>
      <p:ext uri="{BB962C8B-B14F-4D97-AF65-F5344CB8AC3E}">
        <p14:creationId xmlns:p14="http://schemas.microsoft.com/office/powerpoint/2010/main" val="516576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33539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7454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653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9022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53174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91124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84936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85226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48245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7220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294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C3213B-AFED-4402-A774-3FBE0F3804BA}" type="datetimeFigureOut">
              <a:rPr lang="es-CO" smtClean="0"/>
              <a:t>22/03/2019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83FCE4-3E20-4462-88B4-79DE4804BB1A}" type="slidenum">
              <a:rPr lang="es-CO" smtClean="0"/>
              <a:t>‹Nº›</a:t>
            </a:fld>
            <a:endParaRPr lang="es-CO"/>
          </a:p>
        </p:txBody>
      </p:sp>
    </p:spTree>
    <p:extLst>
      <p:ext uri="{BB962C8B-B14F-4D97-AF65-F5344CB8AC3E}">
        <p14:creationId xmlns:p14="http://schemas.microsoft.com/office/powerpoint/2010/main" val="26238605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22/03/2019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3496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16425" y="304800"/>
            <a:ext cx="9144000" cy="1506070"/>
          </a:xfrm>
        </p:spPr>
        <p:txBody>
          <a:bodyPr>
            <a:normAutofit/>
          </a:bodyPr>
          <a:lstStyle/>
          <a:p>
            <a:r>
              <a:rPr lang="es-CO" sz="4000" b="1" dirty="0" smtClean="0">
                <a:latin typeface="Algerian" panose="04020705040A02060702" pitchFamily="82" charset="0"/>
              </a:rPr>
              <a:t>EL PLAN DE SATANÁS</a:t>
            </a:r>
            <a:endParaRPr lang="es-CO" sz="4900" b="1" dirty="0">
              <a:solidFill>
                <a:srgbClr val="FF0000"/>
              </a:solidFill>
              <a:latin typeface="Algerian" panose="04020705040A02060702" pitchFamily="82" charset="0"/>
            </a:endParaRPr>
          </a:p>
        </p:txBody>
      </p:sp>
      <p:pic>
        <p:nvPicPr>
          <p:cNvPr id="4" name="Imagen 3"/>
          <p:cNvPicPr>
            <a:picLocks noChangeAspect="1"/>
          </p:cNvPicPr>
          <p:nvPr/>
        </p:nvPicPr>
        <p:blipFill>
          <a:blip r:embed="rId2"/>
          <a:stretch>
            <a:fillRect/>
          </a:stretch>
        </p:blipFill>
        <p:spPr>
          <a:xfrm>
            <a:off x="2635625" y="2277035"/>
            <a:ext cx="6705600" cy="3836893"/>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1202369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1">
              <a:lumMod val="20000"/>
              <a:lumOff val="80000"/>
            </a:schemeClr>
          </a:solidFill>
          <a:scene3d>
            <a:camera prst="orthographicFront"/>
            <a:lightRig rig="threePt" dir="t"/>
          </a:scene3d>
          <a:sp3d>
            <a:bevelT prst="slope"/>
          </a:sp3d>
        </p:spPr>
        <p:txBody>
          <a:bodyPr>
            <a:noAutofit/>
          </a:bodyPr>
          <a:lstStyle/>
          <a:p>
            <a:pPr algn="ctr"/>
            <a:r>
              <a:rPr lang="es-CO" sz="4000" b="1" i="1" dirty="0" smtClean="0"/>
              <a:t>Satanás es un estratega astuto, que todo lo tiene minuciosamente calculado, para destruirte.</a:t>
            </a:r>
            <a:endParaRPr lang="es-CO" sz="4000" b="1" i="1" dirty="0"/>
          </a:p>
        </p:txBody>
      </p:sp>
      <p:sp>
        <p:nvSpPr>
          <p:cNvPr id="3" name="Marcador de contenido 2"/>
          <p:cNvSpPr>
            <a:spLocks noGrp="1"/>
          </p:cNvSpPr>
          <p:nvPr>
            <p:ph idx="1"/>
          </p:nvPr>
        </p:nvSpPr>
        <p:spPr>
          <a:xfrm>
            <a:off x="233081" y="1825625"/>
            <a:ext cx="11618259" cy="4718610"/>
          </a:xfrm>
          <a:solidFill>
            <a:schemeClr val="accent2">
              <a:lumMod val="20000"/>
              <a:lumOff val="80000"/>
            </a:schemeClr>
          </a:solidFill>
          <a:scene3d>
            <a:camera prst="orthographicFront"/>
            <a:lightRig rig="threePt" dir="t"/>
          </a:scene3d>
          <a:sp3d>
            <a:bevelT prst="angle"/>
          </a:sp3d>
        </p:spPr>
        <p:txBody>
          <a:bodyPr>
            <a:normAutofit/>
          </a:bodyPr>
          <a:lstStyle/>
          <a:p>
            <a:pPr marL="0" indent="0" algn="ctr">
              <a:buNone/>
            </a:pPr>
            <a:r>
              <a:rPr lang="es-CO" dirty="0"/>
              <a:t>Dios revela a Ellen G. White en una visión, la reunión que satanás tuvo con todos sus ángeles y les expone el plan maestro para destruir a la Iglesia Adventista Del Séptimo Día.</a:t>
            </a:r>
          </a:p>
          <a:p>
            <a:endParaRPr lang="es-CO" dirty="0"/>
          </a:p>
          <a:p>
            <a:pPr marL="0" indent="0" algn="ctr">
              <a:buNone/>
            </a:pPr>
            <a:r>
              <a:rPr lang="es-CO" sz="3600" b="1" i="1" dirty="0"/>
              <a:t>Las trampas de Satanás</a:t>
            </a:r>
          </a:p>
          <a:p>
            <a:pPr marL="0" indent="0" algn="ctr">
              <a:buNone/>
            </a:pPr>
            <a:r>
              <a:rPr lang="es-CO" dirty="0" smtClean="0"/>
              <a:t>“Mientras </a:t>
            </a:r>
            <a:r>
              <a:rPr lang="es-CO" dirty="0"/>
              <a:t>el pueblo de Dios se acerca a los peligros de los últimos días, Satanás sostiene diligentes consultas con sus ángeles acerca del plan más eficaz para destruir su fe. El ve que las iglesias populares ya están dormidas, arrulladas por su poder engañador. Mediante sus agradables sofismas y sus milagros </a:t>
            </a:r>
            <a:r>
              <a:rPr lang="es-CO" dirty="0" smtClean="0"/>
              <a:t>mentirosos, </a:t>
            </a:r>
            <a:r>
              <a:rPr lang="es-CO" dirty="0"/>
              <a:t>p</a:t>
            </a:r>
            <a:r>
              <a:rPr lang="es-CO" dirty="0" smtClean="0"/>
              <a:t>uede </a:t>
            </a:r>
            <a:r>
              <a:rPr lang="es-CO" dirty="0"/>
              <a:t>continuar teniéndolas bajo su </a:t>
            </a:r>
            <a:r>
              <a:rPr lang="es-CO" dirty="0" smtClean="0"/>
              <a:t>dominio”.  </a:t>
            </a:r>
            <a:endParaRPr lang="es-CO" dirty="0"/>
          </a:p>
        </p:txBody>
      </p:sp>
    </p:spTree>
    <p:extLst>
      <p:ext uri="{BB962C8B-B14F-4D97-AF65-F5344CB8AC3E}">
        <p14:creationId xmlns:p14="http://schemas.microsoft.com/office/powerpoint/2010/main" val="1380737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43845"/>
            <a:ext cx="10515600" cy="1325563"/>
          </a:xfrm>
          <a:solidFill>
            <a:schemeClr val="bg2"/>
          </a:solidFill>
          <a:scene3d>
            <a:camera prst="orthographicFront"/>
            <a:lightRig rig="threePt" dir="t"/>
          </a:scene3d>
          <a:sp3d>
            <a:bevelT prst="slope"/>
          </a:sp3d>
        </p:spPr>
        <p:txBody>
          <a:bodyPr>
            <a:noAutofit/>
          </a:bodyPr>
          <a:lstStyle/>
          <a:p>
            <a:pPr algn="ctr"/>
            <a:r>
              <a:rPr lang="es-CO" sz="4800" b="1" i="1" dirty="0" smtClean="0"/>
              <a:t>El tiene la llave precisa que encaja con tu medida. </a:t>
            </a:r>
            <a:endParaRPr lang="es-CO" sz="4800" b="1" i="1" dirty="0"/>
          </a:p>
        </p:txBody>
      </p:sp>
      <p:sp>
        <p:nvSpPr>
          <p:cNvPr id="5" name="Marcador de contenido 4"/>
          <p:cNvSpPr>
            <a:spLocks noGrp="1"/>
          </p:cNvSpPr>
          <p:nvPr>
            <p:ph idx="1"/>
          </p:nvPr>
        </p:nvSpPr>
        <p:spPr>
          <a:xfrm>
            <a:off x="694765" y="5744696"/>
            <a:ext cx="10515600" cy="835397"/>
          </a:xfrm>
          <a:solidFill>
            <a:schemeClr val="bg2"/>
          </a:solidFill>
          <a:scene3d>
            <a:camera prst="orthographicFront"/>
            <a:lightRig rig="threePt" dir="t"/>
          </a:scene3d>
          <a:sp3d>
            <a:bevelT prst="slope"/>
          </a:sp3d>
        </p:spPr>
        <p:txBody>
          <a:bodyPr>
            <a:normAutofit/>
          </a:bodyPr>
          <a:lstStyle/>
          <a:p>
            <a:pPr marL="0" indent="0" algn="ctr">
              <a:buNone/>
            </a:pPr>
            <a:r>
              <a:rPr lang="es-CO" sz="4800" b="1" dirty="0"/>
              <a:t>y generalmente nunca falla</a:t>
            </a:r>
          </a:p>
        </p:txBody>
      </p:sp>
      <p:pic>
        <p:nvPicPr>
          <p:cNvPr id="4" name="Imagen 3"/>
          <p:cNvPicPr>
            <a:picLocks noChangeAspect="1"/>
          </p:cNvPicPr>
          <p:nvPr/>
        </p:nvPicPr>
        <p:blipFill>
          <a:blip r:embed="rId2"/>
          <a:stretch>
            <a:fillRect/>
          </a:stretch>
        </p:blipFill>
        <p:spPr>
          <a:xfrm>
            <a:off x="1819836" y="1938057"/>
            <a:ext cx="8552328" cy="3637990"/>
          </a:xfrm>
          <a:prstGeom prst="rect">
            <a:avLst/>
          </a:prstGeom>
        </p:spPr>
      </p:pic>
    </p:spTree>
    <p:extLst>
      <p:ext uri="{BB962C8B-B14F-4D97-AF65-F5344CB8AC3E}">
        <p14:creationId xmlns:p14="http://schemas.microsoft.com/office/powerpoint/2010/main" val="2369627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8296" y="304800"/>
            <a:ext cx="11622156" cy="1298714"/>
          </a:xfrm>
          <a:solidFill>
            <a:schemeClr val="accent1">
              <a:lumMod val="20000"/>
              <a:lumOff val="80000"/>
            </a:schemeClr>
          </a:solidFill>
          <a:scene3d>
            <a:camera prst="orthographicFront"/>
            <a:lightRig rig="threePt" dir="t"/>
          </a:scene3d>
          <a:sp3d>
            <a:bevelT prst="slope"/>
          </a:sp3d>
        </p:spPr>
        <p:txBody>
          <a:bodyPr>
            <a:normAutofit/>
          </a:bodyPr>
          <a:lstStyle/>
          <a:p>
            <a:pPr marL="0" indent="0">
              <a:buNone/>
            </a:pPr>
            <a:r>
              <a:rPr lang="es-CO" dirty="0" smtClean="0"/>
              <a:t>Por </a:t>
            </a:r>
            <a:r>
              <a:rPr lang="es-CO" dirty="0"/>
              <a:t>lo tanto, dirige a sus ángeles para que coloquen las trampas especialmente destinadas a los que esperan la segunda venida de Cristo y se esfuerzan por guardar todos los mandamientos de Dios. </a:t>
            </a:r>
            <a:r>
              <a:rPr lang="es-CO" dirty="0">
                <a:solidFill>
                  <a:srgbClr val="FF0000"/>
                </a:solidFill>
              </a:rPr>
              <a:t>{TM 472.1</a:t>
            </a:r>
            <a:r>
              <a:rPr lang="es-CO" dirty="0" smtClean="0">
                <a:solidFill>
                  <a:srgbClr val="FF0000"/>
                </a:solidFill>
              </a:rPr>
              <a:t>}</a:t>
            </a:r>
            <a:endParaRPr lang="es-CO" dirty="0">
              <a:solidFill>
                <a:srgbClr val="FF0000"/>
              </a:solidFill>
            </a:endParaRPr>
          </a:p>
        </p:txBody>
      </p:sp>
      <p:sp>
        <p:nvSpPr>
          <p:cNvPr id="2" name="Rectángulo 1"/>
          <p:cNvSpPr/>
          <p:nvPr/>
        </p:nvSpPr>
        <p:spPr>
          <a:xfrm>
            <a:off x="596347" y="2067340"/>
            <a:ext cx="6983895" cy="3046988"/>
          </a:xfrm>
          <a:prstGeom prst="rect">
            <a:avLst/>
          </a:prstGeom>
        </p:spPr>
        <p:txBody>
          <a:bodyPr wrap="square">
            <a:spAutoFit/>
          </a:bodyPr>
          <a:lstStyle/>
          <a:p>
            <a:r>
              <a:rPr lang="es-CO" sz="2400" dirty="0"/>
              <a:t>Dice el gran engañador: “Debemos vigilar a los que están llamando la atención de la gente al sábado de Jehová. Inducirán a muchos a comprender los requerimientos de la ley de Dios. Y la misma luz que revela el verdadero día de reposo, revela también el ministerio de Cristo en el santuario celestial y pone de manifiesto que la última obra en favor de la salvación del hombre se está realizando ahora mismo. </a:t>
            </a:r>
          </a:p>
        </p:txBody>
      </p:sp>
      <p:sp>
        <p:nvSpPr>
          <p:cNvPr id="4" name="Rectángulo 3"/>
          <p:cNvSpPr/>
          <p:nvPr/>
        </p:nvSpPr>
        <p:spPr>
          <a:xfrm>
            <a:off x="596347" y="5578154"/>
            <a:ext cx="10774018" cy="954107"/>
          </a:xfrm>
          <a:prstGeom prst="rect">
            <a:avLst/>
          </a:prstGeom>
          <a:solidFill>
            <a:schemeClr val="accent1">
              <a:lumMod val="20000"/>
              <a:lumOff val="80000"/>
            </a:schemeClr>
          </a:solidFill>
          <a:scene3d>
            <a:camera prst="orthographicFront"/>
            <a:lightRig rig="threePt" dir="t"/>
          </a:scene3d>
          <a:sp3d>
            <a:bevelT prst="slope"/>
          </a:sp3d>
        </p:spPr>
        <p:txBody>
          <a:bodyPr wrap="square">
            <a:spAutoFit/>
          </a:bodyPr>
          <a:lstStyle/>
          <a:p>
            <a:r>
              <a:rPr lang="es-CO" sz="2800" dirty="0"/>
              <a:t>Mantened la mente de la gente en tinieblas hasta que esa obra haya terminado, y nos aseguremos el mundo y la iglesia también. </a:t>
            </a:r>
            <a:r>
              <a:rPr lang="es-CO" sz="2800" dirty="0">
                <a:solidFill>
                  <a:srgbClr val="FF0000"/>
                </a:solidFill>
              </a:rPr>
              <a:t>{TM 472.2}</a:t>
            </a:r>
          </a:p>
        </p:txBody>
      </p:sp>
      <p:pic>
        <p:nvPicPr>
          <p:cNvPr id="6" name="Imagen 5"/>
          <p:cNvPicPr>
            <a:picLocks noChangeAspect="1"/>
          </p:cNvPicPr>
          <p:nvPr/>
        </p:nvPicPr>
        <p:blipFill>
          <a:blip r:embed="rId2"/>
          <a:stretch>
            <a:fillRect/>
          </a:stretch>
        </p:blipFill>
        <p:spPr>
          <a:xfrm>
            <a:off x="8481392" y="2067340"/>
            <a:ext cx="3128548" cy="3046988"/>
          </a:xfrm>
          <a:prstGeom prst="rect">
            <a:avLst/>
          </a:prstGeom>
        </p:spPr>
      </p:pic>
    </p:spTree>
    <p:extLst>
      <p:ext uri="{BB962C8B-B14F-4D97-AF65-F5344CB8AC3E}">
        <p14:creationId xmlns:p14="http://schemas.microsoft.com/office/powerpoint/2010/main" val="1987568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757530" y="371061"/>
            <a:ext cx="6596270" cy="3869635"/>
          </a:xfrm>
        </p:spPr>
        <p:txBody>
          <a:bodyPr>
            <a:normAutofit fontScale="92500" lnSpcReduction="20000"/>
          </a:bodyPr>
          <a:lstStyle/>
          <a:p>
            <a:pPr marL="0" indent="0">
              <a:buNone/>
            </a:pPr>
            <a:r>
              <a:rPr lang="es-CO" dirty="0"/>
              <a:t>“El día de reposo es el gran asunto que ha de decidir el destino de las almas. </a:t>
            </a:r>
            <a:r>
              <a:rPr lang="es-CO" dirty="0">
                <a:solidFill>
                  <a:srgbClr val="FF0000"/>
                </a:solidFill>
              </a:rPr>
              <a:t>Debemos exaltar el día de descanso que nosotros hemos </a:t>
            </a:r>
            <a:r>
              <a:rPr lang="es-CO" dirty="0" smtClean="0">
                <a:solidFill>
                  <a:srgbClr val="FF0000"/>
                </a:solidFill>
              </a:rPr>
              <a:t>creado</a:t>
            </a:r>
            <a:r>
              <a:rPr lang="es-CO" dirty="0" smtClean="0"/>
              <a:t>, -dice Satanás-. </a:t>
            </a:r>
            <a:r>
              <a:rPr lang="es-CO" dirty="0" smtClean="0">
                <a:solidFill>
                  <a:srgbClr val="FF0000"/>
                </a:solidFill>
              </a:rPr>
              <a:t>Hemos </a:t>
            </a:r>
            <a:r>
              <a:rPr lang="es-CO" dirty="0">
                <a:solidFill>
                  <a:srgbClr val="FF0000"/>
                </a:solidFill>
              </a:rPr>
              <a:t>logrado que lo acepten tanto los mundanos como los miembros de la iglesia. Ahora hay que inducir a la iglesia a unirse al mundo para apoyar</a:t>
            </a:r>
            <a:r>
              <a:rPr lang="es-CO" dirty="0"/>
              <a:t>lo. </a:t>
            </a:r>
            <a:endParaRPr lang="es-CO" dirty="0" smtClean="0"/>
          </a:p>
          <a:p>
            <a:pPr marL="0" indent="0">
              <a:buNone/>
            </a:pPr>
            <a:r>
              <a:rPr lang="es-CO" dirty="0" smtClean="0"/>
              <a:t>Debemos </a:t>
            </a:r>
            <a:r>
              <a:rPr lang="es-CO" dirty="0"/>
              <a:t>trabajar por medio de señales y maravillas para cegar sus ojos a la verdad e inducirlos a dejar a un lado la razón y el temor de Dios y a seguir la costumbre y la tradición. </a:t>
            </a:r>
            <a:r>
              <a:rPr lang="es-CO" dirty="0">
                <a:solidFill>
                  <a:srgbClr val="FF0000"/>
                </a:solidFill>
              </a:rPr>
              <a:t>{TM 472.3</a:t>
            </a:r>
            <a:r>
              <a:rPr lang="es-CO" dirty="0" smtClean="0">
                <a:solidFill>
                  <a:srgbClr val="FF0000"/>
                </a:solidFill>
              </a:rPr>
              <a:t>}</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498439" y="371060"/>
            <a:ext cx="3808518" cy="3392557"/>
          </a:xfrm>
          <a:prstGeom prst="rect">
            <a:avLst/>
          </a:prstGeom>
        </p:spPr>
      </p:pic>
      <p:sp>
        <p:nvSpPr>
          <p:cNvPr id="5" name="Rectángulo 4"/>
          <p:cNvSpPr/>
          <p:nvPr/>
        </p:nvSpPr>
        <p:spPr>
          <a:xfrm>
            <a:off x="498439" y="4097660"/>
            <a:ext cx="10855361" cy="2585323"/>
          </a:xfrm>
          <a:prstGeom prst="rect">
            <a:avLst/>
          </a:prstGeom>
          <a:solidFill>
            <a:schemeClr val="accent1">
              <a:lumMod val="20000"/>
              <a:lumOff val="80000"/>
            </a:schemeClr>
          </a:solidFill>
          <a:scene3d>
            <a:camera prst="orthographicFront"/>
            <a:lightRig rig="threePt" dir="t"/>
          </a:scene3d>
          <a:sp3d>
            <a:bevelT prst="slope"/>
          </a:sp3d>
        </p:spPr>
        <p:txBody>
          <a:bodyPr wrap="square">
            <a:spAutoFit/>
          </a:bodyPr>
          <a:lstStyle/>
          <a:p>
            <a:r>
              <a:rPr lang="es-CO" sz="2400" dirty="0"/>
              <a:t>“Yo voy a influir sobre los ministros de las iglesias populares para que desvíen la atención de sus oyentes de los mandamientos de Dios. Lo que las Escrituras afirman que es la perfecta ley de libertad, debe ser presentado como un yugo de servidumbre. La gente acepta las explicaciones de las Escrituras de parte de sus pastores, y no investiga por sí misma. Por lo tanto, al actuar por medio de los ministros, puedo dominar a la gente de acuerdo con mi voluntad. </a:t>
            </a:r>
            <a:r>
              <a:rPr lang="es-CO" sz="2400" dirty="0">
                <a:solidFill>
                  <a:srgbClr val="FF0000"/>
                </a:solidFill>
              </a:rPr>
              <a:t>{TM 472.4}</a:t>
            </a:r>
          </a:p>
          <a:p>
            <a:endParaRPr lang="es-CO" dirty="0"/>
          </a:p>
        </p:txBody>
      </p:sp>
    </p:spTree>
    <p:extLst>
      <p:ext uri="{BB962C8B-B14F-4D97-AF65-F5344CB8AC3E}">
        <p14:creationId xmlns:p14="http://schemas.microsoft.com/office/powerpoint/2010/main" val="956584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791" y="291548"/>
            <a:ext cx="8123583" cy="3101009"/>
          </a:xfrm>
          <a:solidFill>
            <a:schemeClr val="accent1">
              <a:lumMod val="20000"/>
              <a:lumOff val="80000"/>
            </a:schemeClr>
          </a:solidFill>
          <a:scene3d>
            <a:camera prst="orthographicFront"/>
            <a:lightRig rig="threePt" dir="t"/>
          </a:scene3d>
          <a:sp3d>
            <a:bevelT prst="slope"/>
          </a:sp3d>
        </p:spPr>
        <p:txBody>
          <a:bodyPr>
            <a:normAutofit fontScale="92500" lnSpcReduction="20000"/>
          </a:bodyPr>
          <a:lstStyle/>
          <a:p>
            <a:pPr marL="0" indent="0">
              <a:buNone/>
            </a:pPr>
            <a:r>
              <a:rPr lang="es-CO" dirty="0"/>
              <a:t>“</a:t>
            </a:r>
            <a:r>
              <a:rPr lang="es-CO" dirty="0">
                <a:solidFill>
                  <a:srgbClr val="FF0000"/>
                </a:solidFill>
              </a:rPr>
              <a:t>Pero nuestra principal preocupación </a:t>
            </a:r>
            <a:r>
              <a:rPr lang="es-CO" dirty="0"/>
              <a:t>consiste en silenciar a esa secta guardadora del sábado. Debemos suscitar la indignación popular contra ella. Llamaremos a nuestro lado a hombres grandes y sabios, según el mundo, e induciremos a las autoridades a cumplir nuestros propósitos. Entonces el día de descanso que yo he creado será puesto en vigor mediante las leyes más severas y exigentes. </a:t>
            </a:r>
            <a:r>
              <a:rPr lang="es-CO" dirty="0">
                <a:solidFill>
                  <a:srgbClr val="FF0000"/>
                </a:solidFill>
              </a:rPr>
              <a:t>Los que no hagan caso de ellas serán expulsados de las ciudades y aldeas y se les hará pasar hambre y privaciones</a:t>
            </a:r>
            <a:r>
              <a:rPr lang="es-CO" dirty="0"/>
              <a:t>. </a:t>
            </a:r>
            <a:endParaRPr lang="es-CO" dirty="0" smtClean="0"/>
          </a:p>
        </p:txBody>
      </p:sp>
      <p:pic>
        <p:nvPicPr>
          <p:cNvPr id="6" name="Imagen 5"/>
          <p:cNvPicPr>
            <a:picLocks noChangeAspect="1"/>
          </p:cNvPicPr>
          <p:nvPr/>
        </p:nvPicPr>
        <p:blipFill>
          <a:blip r:embed="rId2"/>
          <a:stretch>
            <a:fillRect/>
          </a:stretch>
        </p:blipFill>
        <p:spPr>
          <a:xfrm>
            <a:off x="8759687" y="291548"/>
            <a:ext cx="3163542" cy="3101009"/>
          </a:xfrm>
          <a:prstGeom prst="rect">
            <a:avLst/>
          </a:prstGeom>
        </p:spPr>
      </p:pic>
      <p:sp>
        <p:nvSpPr>
          <p:cNvPr id="7" name="Rectángulo 6"/>
          <p:cNvSpPr/>
          <p:nvPr/>
        </p:nvSpPr>
        <p:spPr>
          <a:xfrm>
            <a:off x="3949148" y="3516689"/>
            <a:ext cx="7974081" cy="3046988"/>
          </a:xfrm>
          <a:prstGeom prst="rect">
            <a:avLst/>
          </a:prstGeom>
          <a:solidFill>
            <a:schemeClr val="accent1">
              <a:lumMod val="20000"/>
              <a:lumOff val="80000"/>
            </a:schemeClr>
          </a:solidFill>
          <a:scene3d>
            <a:camera prst="orthographicFront"/>
            <a:lightRig rig="threePt" dir="t"/>
          </a:scene3d>
          <a:sp3d>
            <a:bevelT prst="slope"/>
          </a:sp3d>
        </p:spPr>
        <p:txBody>
          <a:bodyPr wrap="square">
            <a:spAutoFit/>
          </a:bodyPr>
          <a:lstStyle/>
          <a:p>
            <a:r>
              <a:rPr lang="es-CO" sz="2400" dirty="0"/>
              <a:t>Cuando dispongamos del poder, mostraremos lo que podemos hacer con los que no quieran abandonar su lealtad a Dios. Indujimos a la Iglesia Romana a castigar con la prisión, la tortura y la muerte a los que se negaron a someterse a sus decretos; y ahora que estamos poniendo a las iglesias protestantes y al mundo en armonía con este brazo derecho de nuestro poder, dispondremos finalmente de una ley para exterminar a todos los que no se sujeten a su autoridad. </a:t>
            </a:r>
          </a:p>
        </p:txBody>
      </p:sp>
      <p:pic>
        <p:nvPicPr>
          <p:cNvPr id="8" name="Imagen 7"/>
          <p:cNvPicPr>
            <a:picLocks noChangeAspect="1"/>
          </p:cNvPicPr>
          <p:nvPr/>
        </p:nvPicPr>
        <p:blipFill>
          <a:blip r:embed="rId3"/>
          <a:stretch>
            <a:fillRect/>
          </a:stretch>
        </p:blipFill>
        <p:spPr>
          <a:xfrm>
            <a:off x="482047" y="3573550"/>
            <a:ext cx="3268318" cy="2933267"/>
          </a:xfrm>
          <a:prstGeom prst="rect">
            <a:avLst/>
          </a:prstGeom>
        </p:spPr>
      </p:pic>
    </p:spTree>
    <p:extLst>
      <p:ext uri="{BB962C8B-B14F-4D97-AF65-F5344CB8AC3E}">
        <p14:creationId xmlns:p14="http://schemas.microsoft.com/office/powerpoint/2010/main" val="823589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71061"/>
            <a:ext cx="10515600" cy="1524000"/>
          </a:xfrm>
        </p:spPr>
        <p:txBody>
          <a:bodyPr>
            <a:normAutofit lnSpcReduction="10000"/>
          </a:bodyPr>
          <a:lstStyle/>
          <a:p>
            <a:pPr marL="0" indent="0">
              <a:buNone/>
            </a:pPr>
            <a:r>
              <a:rPr lang="es-CO" dirty="0"/>
              <a:t>Cuando la pena de muerte sea el castigo que se aplique por la violación de nuestro día de reposo, se pasarán a nuestro lado muchos de los que ahora se encuentran en las filas de los observadores de los mandamientos. </a:t>
            </a:r>
            <a:r>
              <a:rPr lang="es-CO" dirty="0">
                <a:solidFill>
                  <a:srgbClr val="FF0000"/>
                </a:solidFill>
              </a:rPr>
              <a:t>{TM 473.1</a:t>
            </a:r>
            <a:r>
              <a:rPr lang="es-CO" dirty="0" smtClean="0">
                <a:solidFill>
                  <a:srgbClr val="FF0000"/>
                </a:solidFill>
              </a:rPr>
              <a:t>}</a:t>
            </a:r>
            <a:endParaRPr lang="es-CO" dirty="0">
              <a:solidFill>
                <a:srgbClr val="FF0000"/>
              </a:solidFill>
            </a:endParaRPr>
          </a:p>
        </p:txBody>
      </p:sp>
      <p:sp>
        <p:nvSpPr>
          <p:cNvPr id="4" name="Rectángulo 3"/>
          <p:cNvSpPr/>
          <p:nvPr/>
        </p:nvSpPr>
        <p:spPr>
          <a:xfrm>
            <a:off x="838199" y="4209656"/>
            <a:ext cx="10942983" cy="2308324"/>
          </a:xfrm>
          <a:prstGeom prst="rect">
            <a:avLst/>
          </a:prstGeom>
        </p:spPr>
        <p:txBody>
          <a:bodyPr wrap="square">
            <a:spAutoFit/>
          </a:bodyPr>
          <a:lstStyle/>
          <a:p>
            <a:r>
              <a:rPr lang="es-CO" dirty="0"/>
              <a:t>“</a:t>
            </a:r>
            <a:r>
              <a:rPr lang="es-CO" sz="2400" dirty="0"/>
              <a:t>Pero antes de recurrir a esas medidas extremas, debemos ejercer toda nuestra sabiduría y sutileza para engañar y entrampar a los que honran el verdadero día de reposo. Podemos separar a muchos de Cristo por medio de la mundanalidad, la concupiscencia y el orgullo. Se considerarán seguros porque creen la verdad, pero la complacencia del apetito o de las bajas pasiones, que confunde el juicio y anula la capacidad de discernir, los hará caer. </a:t>
            </a:r>
            <a:r>
              <a:rPr lang="es-CO" sz="2400" dirty="0">
                <a:solidFill>
                  <a:srgbClr val="FF0000"/>
                </a:solidFill>
              </a:rPr>
              <a:t>{TM 473.2}</a:t>
            </a:r>
          </a:p>
        </p:txBody>
      </p:sp>
      <p:pic>
        <p:nvPicPr>
          <p:cNvPr id="5" name="Imagen 4"/>
          <p:cNvPicPr>
            <a:picLocks noChangeAspect="1"/>
          </p:cNvPicPr>
          <p:nvPr/>
        </p:nvPicPr>
        <p:blipFill>
          <a:blip r:embed="rId2"/>
          <a:stretch>
            <a:fillRect/>
          </a:stretch>
        </p:blipFill>
        <p:spPr>
          <a:xfrm>
            <a:off x="1135338" y="1895060"/>
            <a:ext cx="2924175" cy="2213113"/>
          </a:xfrm>
          <a:prstGeom prst="rect">
            <a:avLst/>
          </a:prstGeom>
        </p:spPr>
      </p:pic>
      <p:pic>
        <p:nvPicPr>
          <p:cNvPr id="6" name="Imagen 5"/>
          <p:cNvPicPr>
            <a:picLocks noChangeAspect="1"/>
          </p:cNvPicPr>
          <p:nvPr/>
        </p:nvPicPr>
        <p:blipFill>
          <a:blip r:embed="rId3"/>
          <a:stretch>
            <a:fillRect/>
          </a:stretch>
        </p:blipFill>
        <p:spPr>
          <a:xfrm>
            <a:off x="4227443" y="1895059"/>
            <a:ext cx="3313043" cy="2213113"/>
          </a:xfrm>
          <a:prstGeom prst="rect">
            <a:avLst/>
          </a:prstGeom>
        </p:spPr>
      </p:pic>
      <p:pic>
        <p:nvPicPr>
          <p:cNvPr id="7" name="Imagen 6"/>
          <p:cNvPicPr>
            <a:picLocks noChangeAspect="1"/>
          </p:cNvPicPr>
          <p:nvPr/>
        </p:nvPicPr>
        <p:blipFill>
          <a:blip r:embed="rId4"/>
          <a:stretch>
            <a:fillRect/>
          </a:stretch>
        </p:blipFill>
        <p:spPr>
          <a:xfrm>
            <a:off x="7914447" y="1895058"/>
            <a:ext cx="3333750" cy="1775793"/>
          </a:xfrm>
          <a:prstGeom prst="rect">
            <a:avLst/>
          </a:prstGeom>
        </p:spPr>
      </p:pic>
      <p:sp>
        <p:nvSpPr>
          <p:cNvPr id="8" name="Rectángulo 7"/>
          <p:cNvSpPr/>
          <p:nvPr/>
        </p:nvSpPr>
        <p:spPr>
          <a:xfrm>
            <a:off x="7914447" y="3599302"/>
            <a:ext cx="3333750" cy="646331"/>
          </a:xfrm>
          <a:prstGeom prst="rect">
            <a:avLst/>
          </a:prstGeom>
        </p:spPr>
        <p:txBody>
          <a:bodyPr wrap="square">
            <a:spAutoFit/>
          </a:bodyPr>
          <a:lstStyle/>
          <a:p>
            <a:pPr algn="ctr"/>
            <a:r>
              <a:rPr lang="es-CO" b="1" i="1" dirty="0">
                <a:solidFill>
                  <a:srgbClr val="FF0000"/>
                </a:solidFill>
              </a:rPr>
              <a:t>Por eso es necesario vivir en el </a:t>
            </a:r>
            <a:r>
              <a:rPr lang="es-CO" b="1" i="1" dirty="0" smtClean="0">
                <a:solidFill>
                  <a:srgbClr val="FF0000"/>
                </a:solidFill>
              </a:rPr>
              <a:t>campo: YA.</a:t>
            </a:r>
            <a:endParaRPr lang="es-CO" b="1" i="1" dirty="0">
              <a:solidFill>
                <a:srgbClr val="FF0000"/>
              </a:solidFill>
            </a:endParaRPr>
          </a:p>
        </p:txBody>
      </p:sp>
    </p:spTree>
    <p:extLst>
      <p:ext uri="{BB962C8B-B14F-4D97-AF65-F5344CB8AC3E}">
        <p14:creationId xmlns:p14="http://schemas.microsoft.com/office/powerpoint/2010/main" val="3359878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71061" y="357809"/>
            <a:ext cx="11489635" cy="6255026"/>
          </a:xfrm>
          <a:solidFill>
            <a:schemeClr val="accent5">
              <a:lumMod val="20000"/>
              <a:lumOff val="80000"/>
            </a:schemeClr>
          </a:solidFill>
          <a:scene3d>
            <a:camera prst="orthographicFront"/>
            <a:lightRig rig="threePt" dir="t"/>
          </a:scene3d>
          <a:sp3d>
            <a:bevelT w="114300" prst="artDeco"/>
          </a:sp3d>
        </p:spPr>
        <p:txBody>
          <a:bodyPr>
            <a:normAutofit/>
          </a:bodyPr>
          <a:lstStyle/>
          <a:p>
            <a:pPr marL="0" indent="0">
              <a:buNone/>
            </a:pPr>
            <a:r>
              <a:rPr lang="es-CO" dirty="0"/>
              <a:t>“Id, </a:t>
            </a:r>
            <a:r>
              <a:rPr lang="es-CO" dirty="0" smtClean="0"/>
              <a:t>- dice Satanás a su ángeles- inducid </a:t>
            </a:r>
            <a:r>
              <a:rPr lang="es-CO" dirty="0"/>
              <a:t>a los poseedores de tierras y dinero a que se embriaguen con los cuidados de esta vida. Presentadles el mundo en su aspecto más atractivo para que depositen aquí su tesoro y pongan sus afectos en las cosas terrenales. </a:t>
            </a:r>
            <a:endParaRPr lang="es-CO" dirty="0" smtClean="0"/>
          </a:p>
          <a:p>
            <a:pPr marL="457200" lvl="1" indent="0">
              <a:buNone/>
            </a:pPr>
            <a:endParaRPr lang="es-CO" i="1" dirty="0" smtClean="0">
              <a:solidFill>
                <a:srgbClr val="FF0000"/>
              </a:solidFill>
            </a:endParaRPr>
          </a:p>
          <a:p>
            <a:pPr marL="457200" lvl="1" indent="0">
              <a:buNone/>
            </a:pPr>
            <a:r>
              <a:rPr lang="es-CO" sz="2800" i="1" dirty="0" smtClean="0">
                <a:solidFill>
                  <a:srgbClr val="FF0000"/>
                </a:solidFill>
              </a:rPr>
              <a:t>Debemos </a:t>
            </a:r>
            <a:r>
              <a:rPr lang="es-CO" sz="2800" i="1" dirty="0">
                <a:solidFill>
                  <a:srgbClr val="FF0000"/>
                </a:solidFill>
              </a:rPr>
              <a:t>hacer todo lo posible para impedir que los que trabajan en la causa de Dios tengan medios que puedan usar contra nosotros. </a:t>
            </a:r>
            <a:r>
              <a:rPr lang="es-CO" sz="2800" i="1" dirty="0" smtClean="0">
                <a:solidFill>
                  <a:srgbClr val="FF0000"/>
                </a:solidFill>
              </a:rPr>
              <a:t>Mantened </a:t>
            </a:r>
            <a:r>
              <a:rPr lang="es-CO" sz="2800" i="1" dirty="0">
                <a:solidFill>
                  <a:srgbClr val="FF0000"/>
                </a:solidFill>
              </a:rPr>
              <a:t>el dinero en nuestras propias filas. </a:t>
            </a:r>
            <a:r>
              <a:rPr lang="es-CO" sz="2800" i="1" dirty="0" smtClean="0">
                <a:solidFill>
                  <a:srgbClr val="FF0000"/>
                </a:solidFill>
              </a:rPr>
              <a:t>Mientras </a:t>
            </a:r>
            <a:r>
              <a:rPr lang="es-CO" sz="2800" i="1" dirty="0">
                <a:solidFill>
                  <a:srgbClr val="FF0000"/>
                </a:solidFill>
              </a:rPr>
              <a:t>más medios obtengan, más daño causarán a nuestro reino arrebatándonos nuestros súbditos</a:t>
            </a:r>
            <a:r>
              <a:rPr lang="es-CO" sz="2800" i="1" dirty="0"/>
              <a:t>. </a:t>
            </a:r>
            <a:endParaRPr lang="es-CO" sz="2800" i="1" dirty="0" smtClean="0"/>
          </a:p>
          <a:p>
            <a:endParaRPr lang="es-CO" dirty="0" smtClean="0"/>
          </a:p>
          <a:p>
            <a:pPr marL="0" indent="0">
              <a:buNone/>
            </a:pPr>
            <a:r>
              <a:rPr lang="es-CO" dirty="0" smtClean="0"/>
              <a:t>Haced </a:t>
            </a:r>
            <a:r>
              <a:rPr lang="es-CO" dirty="0"/>
              <a:t>que se preocupen más por el dinero que por la edificación del reino de Cristo y la difusión de las verdades que nosotros odiamos, y no necesitaremos temer su influencia; porque sabemos que toda persona egoísta y codiciosa caerá bajo nuestro poder, y finalmente será separada del pueblo de Dios. </a:t>
            </a:r>
            <a:r>
              <a:rPr lang="es-CO" dirty="0">
                <a:solidFill>
                  <a:srgbClr val="FF0000"/>
                </a:solidFill>
              </a:rPr>
              <a:t>{TM 474.1}</a:t>
            </a:r>
          </a:p>
          <a:p>
            <a:endParaRPr lang="es-CO" dirty="0"/>
          </a:p>
        </p:txBody>
      </p:sp>
    </p:spTree>
    <p:extLst>
      <p:ext uri="{BB962C8B-B14F-4D97-AF65-F5344CB8AC3E}">
        <p14:creationId xmlns:p14="http://schemas.microsoft.com/office/powerpoint/2010/main" val="3129219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7565" y="265042"/>
            <a:ext cx="11516139" cy="6268279"/>
          </a:xfrm>
          <a:solidFill>
            <a:schemeClr val="accent6">
              <a:lumMod val="20000"/>
              <a:lumOff val="80000"/>
            </a:schemeClr>
          </a:solidFill>
          <a:scene3d>
            <a:camera prst="orthographicFront"/>
            <a:lightRig rig="threePt" dir="t"/>
          </a:scene3d>
          <a:sp3d>
            <a:bevelT prst="convex"/>
          </a:sp3d>
        </p:spPr>
        <p:txBody>
          <a:bodyPr>
            <a:normAutofit lnSpcReduction="10000"/>
          </a:bodyPr>
          <a:lstStyle/>
          <a:p>
            <a:pPr marL="0" indent="0">
              <a:buNone/>
            </a:pPr>
            <a:r>
              <a:rPr lang="es-CO" dirty="0">
                <a:solidFill>
                  <a:srgbClr val="FF0000"/>
                </a:solidFill>
              </a:rPr>
              <a:t>“Por medio de los que tienen apariencia de piedad pero no conocen la eficacia de ella, podemos ganar a muchos que de otra manera nos harían bastante daño</a:t>
            </a:r>
            <a:r>
              <a:rPr lang="es-CO" dirty="0"/>
              <a:t>. </a:t>
            </a:r>
            <a:r>
              <a:rPr lang="es-CO" dirty="0">
                <a:solidFill>
                  <a:srgbClr val="FF0000"/>
                </a:solidFill>
              </a:rPr>
              <a:t>Los que aman los deleites más que a Dios serán nuestros colaboradores más eficaces. </a:t>
            </a:r>
            <a:endParaRPr lang="es-CO" dirty="0" smtClean="0">
              <a:solidFill>
                <a:srgbClr val="FF0000"/>
              </a:solidFill>
            </a:endParaRPr>
          </a:p>
          <a:p>
            <a:pPr marL="0" indent="0">
              <a:buNone/>
            </a:pPr>
            <a:endParaRPr lang="es-CO" dirty="0" smtClean="0"/>
          </a:p>
          <a:p>
            <a:pPr marL="457200" lvl="1" indent="0">
              <a:buNone/>
            </a:pPr>
            <a:r>
              <a:rPr lang="es-CO" sz="2800" dirty="0" smtClean="0"/>
              <a:t>Los </a:t>
            </a:r>
            <a:r>
              <a:rPr lang="es-CO" sz="2800" dirty="0"/>
              <a:t>que pertenecen a esta clase de gente, si son capaces e inteligentes, servirán de cebo para atraer a otros a nuestras trampas. Muchos no tendrán temor de su influencia puesto que profesan la misma fe. De esta manera los induciremos a creer que los requerimientos de Cristo son menos estrictos de lo que una vez creyeron, y que asemejándose al mundo podrán ejercer más influencia sobre los mundanos</a:t>
            </a:r>
            <a:r>
              <a:rPr lang="es-CO" sz="2800" dirty="0" smtClean="0"/>
              <a:t>.</a:t>
            </a:r>
            <a:endParaRPr lang="es-CO" sz="3200" dirty="0"/>
          </a:p>
          <a:p>
            <a:pPr marL="0" indent="0">
              <a:buNone/>
            </a:pPr>
            <a:endParaRPr lang="es-CO" dirty="0" smtClean="0">
              <a:solidFill>
                <a:srgbClr val="FF0000"/>
              </a:solidFill>
            </a:endParaRPr>
          </a:p>
          <a:p>
            <a:pPr marL="0" indent="0">
              <a:buNone/>
            </a:pPr>
            <a:r>
              <a:rPr lang="es-CO" dirty="0" smtClean="0">
                <a:solidFill>
                  <a:srgbClr val="FF0000"/>
                </a:solidFill>
              </a:rPr>
              <a:t>Así </a:t>
            </a:r>
            <a:r>
              <a:rPr lang="es-CO" dirty="0">
                <a:solidFill>
                  <a:srgbClr val="FF0000"/>
                </a:solidFill>
              </a:rPr>
              <a:t>se separarán de Cristo; entonces no tendrán fuerza para resistir nuestro poder, y antes de mucho estarán dispuestos a ridiculizar el celo y la devoción que tenían </a:t>
            </a:r>
            <a:r>
              <a:rPr lang="es-CO" dirty="0" smtClean="0">
                <a:solidFill>
                  <a:srgbClr val="FF0000"/>
                </a:solidFill>
              </a:rPr>
              <a:t>antes”</a:t>
            </a:r>
            <a:r>
              <a:rPr lang="es-CO" dirty="0" smtClean="0"/>
              <a:t>. </a:t>
            </a:r>
            <a:r>
              <a:rPr lang="es-CO" dirty="0"/>
              <a:t>{TM 474.2}</a:t>
            </a:r>
          </a:p>
          <a:p>
            <a:endParaRPr lang="es-CO" dirty="0"/>
          </a:p>
        </p:txBody>
      </p:sp>
    </p:spTree>
    <p:extLst>
      <p:ext uri="{BB962C8B-B14F-4D97-AF65-F5344CB8AC3E}">
        <p14:creationId xmlns:p14="http://schemas.microsoft.com/office/powerpoint/2010/main" val="6193059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i="1" dirty="0" smtClean="0"/>
              <a:t>LA OBRA DE SATANÁS</a:t>
            </a:r>
            <a:endParaRPr lang="es-CO" b="1" i="1" dirty="0"/>
          </a:p>
        </p:txBody>
      </p:sp>
      <p:sp>
        <p:nvSpPr>
          <p:cNvPr id="3" name="Marcador de contenido 2"/>
          <p:cNvSpPr>
            <a:spLocks noGrp="1"/>
          </p:cNvSpPr>
          <p:nvPr>
            <p:ph idx="1"/>
          </p:nvPr>
        </p:nvSpPr>
        <p:spPr>
          <a:xfrm>
            <a:off x="838199" y="4993792"/>
            <a:ext cx="3521765" cy="783328"/>
          </a:xfrm>
        </p:spPr>
        <p:txBody>
          <a:bodyPr>
            <a:noAutofit/>
          </a:bodyPr>
          <a:lstStyle/>
          <a:p>
            <a:pPr marL="0" indent="0" algn="ctr">
              <a:buNone/>
            </a:pPr>
            <a:r>
              <a:rPr lang="es-CO" sz="2000" b="1" dirty="0"/>
              <a:t>C</a:t>
            </a:r>
            <a:r>
              <a:rPr lang="es-CO" sz="2000" b="1" dirty="0" smtClean="0"/>
              <a:t>ausa sueño, </a:t>
            </a:r>
          </a:p>
          <a:p>
            <a:pPr marL="0" indent="0" algn="ctr">
              <a:buNone/>
            </a:pPr>
            <a:r>
              <a:rPr lang="es-CO" sz="2000" b="1" dirty="0" smtClean="0"/>
              <a:t>distracciones, </a:t>
            </a:r>
          </a:p>
          <a:p>
            <a:pPr marL="0" indent="0" algn="ctr">
              <a:buNone/>
            </a:pPr>
            <a:r>
              <a:rPr lang="es-CO" sz="2000" b="1" dirty="0" smtClean="0"/>
              <a:t>Ruidos </a:t>
            </a:r>
            <a:r>
              <a:rPr lang="es-CO" sz="2000" b="1" dirty="0"/>
              <a:t>e</a:t>
            </a:r>
            <a:r>
              <a:rPr lang="es-CO" sz="2000" b="1" dirty="0" smtClean="0"/>
              <a:t>n el templo . </a:t>
            </a:r>
            <a:endParaRPr lang="es-CO" sz="2000" b="1" dirty="0"/>
          </a:p>
        </p:txBody>
      </p:sp>
      <p:pic>
        <p:nvPicPr>
          <p:cNvPr id="4" name="Imagen 3"/>
          <p:cNvPicPr>
            <a:picLocks noChangeAspect="1"/>
          </p:cNvPicPr>
          <p:nvPr/>
        </p:nvPicPr>
        <p:blipFill>
          <a:blip r:embed="rId2"/>
          <a:stretch>
            <a:fillRect/>
          </a:stretch>
        </p:blipFill>
        <p:spPr>
          <a:xfrm>
            <a:off x="838199" y="1913697"/>
            <a:ext cx="3521766" cy="2857086"/>
          </a:xfrm>
          <a:prstGeom prst="rect">
            <a:avLst/>
          </a:prstGeom>
        </p:spPr>
      </p:pic>
      <p:pic>
        <p:nvPicPr>
          <p:cNvPr id="5" name="Imagen 4"/>
          <p:cNvPicPr>
            <a:picLocks noChangeAspect="1"/>
          </p:cNvPicPr>
          <p:nvPr/>
        </p:nvPicPr>
        <p:blipFill>
          <a:blip r:embed="rId3"/>
          <a:stretch>
            <a:fillRect/>
          </a:stretch>
        </p:blipFill>
        <p:spPr>
          <a:xfrm>
            <a:off x="4597890" y="1913697"/>
            <a:ext cx="3538329" cy="2857086"/>
          </a:xfrm>
          <a:prstGeom prst="rect">
            <a:avLst/>
          </a:prstGeom>
        </p:spPr>
      </p:pic>
      <p:pic>
        <p:nvPicPr>
          <p:cNvPr id="6" name="Imagen 5"/>
          <p:cNvPicPr>
            <a:picLocks noChangeAspect="1"/>
          </p:cNvPicPr>
          <p:nvPr/>
        </p:nvPicPr>
        <p:blipFill>
          <a:blip r:embed="rId4"/>
          <a:stretch>
            <a:fillRect/>
          </a:stretch>
        </p:blipFill>
        <p:spPr>
          <a:xfrm>
            <a:off x="8322364" y="1913697"/>
            <a:ext cx="3031436" cy="2686464"/>
          </a:xfrm>
          <a:prstGeom prst="rect">
            <a:avLst/>
          </a:prstGeom>
        </p:spPr>
      </p:pic>
      <p:sp>
        <p:nvSpPr>
          <p:cNvPr id="7" name="Rectángulo 6"/>
          <p:cNvSpPr/>
          <p:nvPr/>
        </p:nvSpPr>
        <p:spPr>
          <a:xfrm>
            <a:off x="4597890" y="4993792"/>
            <a:ext cx="3538329" cy="1323439"/>
          </a:xfrm>
          <a:prstGeom prst="rect">
            <a:avLst/>
          </a:prstGeom>
        </p:spPr>
        <p:txBody>
          <a:bodyPr wrap="square">
            <a:spAutoFit/>
          </a:bodyPr>
          <a:lstStyle/>
          <a:p>
            <a:pPr algn="ctr"/>
            <a:r>
              <a:rPr lang="es-CO" sz="2000" b="1" dirty="0"/>
              <a:t>Poca asistencia al Templo</a:t>
            </a:r>
            <a:r>
              <a:rPr lang="es-CO" sz="2000" b="1" dirty="0" smtClean="0"/>
              <a:t>. </a:t>
            </a:r>
          </a:p>
          <a:p>
            <a:pPr algn="ctr"/>
            <a:r>
              <a:rPr lang="es-CO" sz="2000" b="1" dirty="0" smtClean="0"/>
              <a:t>Falta de espiritualidad. </a:t>
            </a:r>
          </a:p>
          <a:p>
            <a:pPr algn="ctr"/>
            <a:r>
              <a:rPr lang="es-CO" sz="2000" b="1" dirty="0" smtClean="0"/>
              <a:t>Se llega tarde.</a:t>
            </a:r>
          </a:p>
          <a:p>
            <a:pPr algn="ctr"/>
            <a:r>
              <a:rPr lang="es-CO" sz="2000" b="1" dirty="0" smtClean="0"/>
              <a:t>Conformismo.</a:t>
            </a:r>
            <a:endParaRPr lang="es-CO" sz="2000" b="1" dirty="0"/>
          </a:p>
        </p:txBody>
      </p:sp>
      <p:sp>
        <p:nvSpPr>
          <p:cNvPr id="8" name="Rectángulo 7"/>
          <p:cNvSpPr/>
          <p:nvPr/>
        </p:nvSpPr>
        <p:spPr>
          <a:xfrm>
            <a:off x="8538504" y="4993792"/>
            <a:ext cx="2599156" cy="1015663"/>
          </a:xfrm>
          <a:prstGeom prst="rect">
            <a:avLst/>
          </a:prstGeom>
        </p:spPr>
        <p:txBody>
          <a:bodyPr wrap="square">
            <a:spAutoFit/>
          </a:bodyPr>
          <a:lstStyle/>
          <a:p>
            <a:pPr algn="ctr"/>
            <a:r>
              <a:rPr lang="es-CO" sz="2000" b="1" dirty="0"/>
              <a:t>Provoca </a:t>
            </a:r>
            <a:r>
              <a:rPr lang="es-CO" sz="2000" b="1" dirty="0" smtClean="0"/>
              <a:t>desacuerdos, y eso entre los mismos hermanos en la fe. </a:t>
            </a:r>
            <a:endParaRPr lang="es-CO" sz="2000" b="1" dirty="0"/>
          </a:p>
        </p:txBody>
      </p:sp>
      <p:sp>
        <p:nvSpPr>
          <p:cNvPr id="9" name="Rectángulo 8"/>
          <p:cNvSpPr/>
          <p:nvPr/>
        </p:nvSpPr>
        <p:spPr>
          <a:xfrm>
            <a:off x="1775791" y="6304220"/>
            <a:ext cx="9263270" cy="523220"/>
          </a:xfrm>
          <a:prstGeom prst="rect">
            <a:avLst/>
          </a:prstGeom>
        </p:spPr>
        <p:txBody>
          <a:bodyPr wrap="square">
            <a:spAutoFit/>
          </a:bodyPr>
          <a:lstStyle/>
          <a:p>
            <a:pPr algn="ctr"/>
            <a:r>
              <a:rPr lang="es-CO" sz="2800" b="1" i="1" dirty="0">
                <a:solidFill>
                  <a:srgbClr val="FF0000"/>
                </a:solidFill>
              </a:rPr>
              <a:t>Con esto, Satanás tiene la victoria </a:t>
            </a:r>
            <a:r>
              <a:rPr lang="es-CO" sz="2800" b="1" i="1" dirty="0" smtClean="0">
                <a:solidFill>
                  <a:srgbClr val="FF0000"/>
                </a:solidFill>
              </a:rPr>
              <a:t>asegurada.</a:t>
            </a:r>
            <a:endParaRPr lang="es-CO" sz="2800" b="1" i="1" dirty="0">
              <a:solidFill>
                <a:srgbClr val="FF0000"/>
              </a:solidFill>
            </a:endParaRPr>
          </a:p>
        </p:txBody>
      </p:sp>
    </p:spTree>
    <p:extLst>
      <p:ext uri="{BB962C8B-B14F-4D97-AF65-F5344CB8AC3E}">
        <p14:creationId xmlns:p14="http://schemas.microsoft.com/office/powerpoint/2010/main" val="24829048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8295" y="159026"/>
            <a:ext cx="11688417" cy="6506817"/>
          </a:xfrm>
          <a:solidFill>
            <a:schemeClr val="bg1">
              <a:lumMod val="95000"/>
            </a:schemeClr>
          </a:solidFill>
          <a:scene3d>
            <a:camera prst="orthographicFront"/>
            <a:lightRig rig="threePt" dir="t"/>
          </a:scene3d>
          <a:sp3d>
            <a:bevelT prst="slope"/>
          </a:sp3d>
        </p:spPr>
        <p:txBody>
          <a:bodyPr>
            <a:normAutofit fontScale="85000" lnSpcReduction="20000"/>
          </a:bodyPr>
          <a:lstStyle/>
          <a:p>
            <a:pPr marL="0" indent="0">
              <a:buNone/>
            </a:pPr>
            <a:r>
              <a:rPr lang="es-CO" dirty="0" smtClean="0"/>
              <a:t>“</a:t>
            </a:r>
            <a:r>
              <a:rPr lang="es-CO" dirty="0" smtClean="0">
                <a:solidFill>
                  <a:srgbClr val="FF0000"/>
                </a:solidFill>
              </a:rPr>
              <a:t>Hasta que demos el golpe decisivo, deben ser incansables nuestros esfuerzos contra los observadores de los mandamientos. Debemos estar presentes en todas sus reuniones</a:t>
            </a:r>
            <a:r>
              <a:rPr lang="es-CO" dirty="0" smtClean="0"/>
              <a:t>. Nuestra causa sufrirá bastante, especialmente en sus grandes reuniones, y </a:t>
            </a:r>
            <a:r>
              <a:rPr lang="es-CO" dirty="0" smtClean="0">
                <a:solidFill>
                  <a:srgbClr val="FF0000"/>
                </a:solidFill>
              </a:rPr>
              <a:t>debemos ejercer mucha vigilancia y emplear todas nuestras artes seductoras para impedir que las almas escuchen la verdad y sean impresionadas por ella</a:t>
            </a:r>
            <a:r>
              <a:rPr lang="es-CO" dirty="0" smtClean="0"/>
              <a:t>. {TM 474.3}</a:t>
            </a:r>
          </a:p>
          <a:p>
            <a:endParaRPr lang="es-CO" dirty="0" smtClean="0"/>
          </a:p>
          <a:p>
            <a:pPr marL="457200" lvl="1" indent="0">
              <a:buNone/>
            </a:pPr>
            <a:r>
              <a:rPr lang="es-CO" sz="2800" dirty="0" smtClean="0"/>
              <a:t>“Tendré en el terreno, como agentes míos, a hombres que sostengan falsas doctrinas mezcladas con suficiente cantidad de verdad como para engañar a las almas. También tendré incrédulos presentes, que manifestarán dudas con respecto a los mensajes de amonestación que envía el Señor a su iglesia. </a:t>
            </a:r>
            <a:r>
              <a:rPr lang="es-CO" sz="2800" dirty="0" smtClean="0">
                <a:solidFill>
                  <a:srgbClr val="FF0000"/>
                </a:solidFill>
              </a:rPr>
              <a:t>Si la gente leyera y creyera esas palabras de advertencia, tendríamos poca esperanza de vencerla. Pero si podemos apartar su atención de esas admoniciones, seguirán ignorantes de nuestro poder y astucia, y por fin los retendremos en nuestras filas</a:t>
            </a:r>
            <a:r>
              <a:rPr lang="es-CO" sz="2800" dirty="0" smtClean="0"/>
              <a:t>. Dios no permitirá que se desprecien impunemente sus palabras. Si podemos mantener a las almas engañadas por cierto tiempo, la misericordia de Dios se apartará de ellas, y él nos las entregará para que las dominemos completamente. </a:t>
            </a:r>
            <a:r>
              <a:rPr lang="es-CO" sz="2800" dirty="0" smtClean="0">
                <a:solidFill>
                  <a:srgbClr val="FF0000"/>
                </a:solidFill>
              </a:rPr>
              <a:t>{TM 475.1}</a:t>
            </a:r>
          </a:p>
          <a:p>
            <a:endParaRPr lang="es-CO" dirty="0" smtClean="0"/>
          </a:p>
          <a:p>
            <a:pPr marL="0" indent="0">
              <a:buNone/>
            </a:pPr>
            <a:r>
              <a:rPr lang="es-CO" dirty="0" smtClean="0"/>
              <a:t>“Debemos producir distracción y causar división. Debemos destruir su preocupación por la salvación de sus propias almas, e inducirlos a criticar, a juzgar, y a acusarse y condenarse mutuamente, a albergar egoísmo y enemistad. Por esos pecados Dios nos arrojó de su presencia; y todos los que sigan nuestro ejemplo tendrán una suerte similar”. </a:t>
            </a:r>
            <a:r>
              <a:rPr lang="es-CO" dirty="0" smtClean="0">
                <a:solidFill>
                  <a:srgbClr val="FF0000"/>
                </a:solidFill>
              </a:rPr>
              <a:t>{TM 475.2}</a:t>
            </a:r>
            <a:endParaRPr lang="es-CO" dirty="0">
              <a:solidFill>
                <a:srgbClr val="FF0000"/>
              </a:solidFill>
            </a:endParaRPr>
          </a:p>
        </p:txBody>
      </p:sp>
    </p:spTree>
    <p:extLst>
      <p:ext uri="{BB962C8B-B14F-4D97-AF65-F5344CB8AC3E}">
        <p14:creationId xmlns:p14="http://schemas.microsoft.com/office/powerpoint/2010/main" val="16481511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65043"/>
            <a:ext cx="10515600" cy="755375"/>
          </a:xfrm>
        </p:spPr>
        <p:txBody>
          <a:bodyPr>
            <a:normAutofit/>
          </a:bodyPr>
          <a:lstStyle/>
          <a:p>
            <a:pPr algn="ctr"/>
            <a:r>
              <a:rPr lang="es-CO" b="1" i="1" dirty="0" smtClean="0"/>
              <a:t>El precio que se paga por predicar la verdad</a:t>
            </a:r>
            <a:endParaRPr lang="es-CO" b="1" i="1" dirty="0"/>
          </a:p>
        </p:txBody>
      </p:sp>
      <p:sp>
        <p:nvSpPr>
          <p:cNvPr id="3" name="Marcador de contenido 2"/>
          <p:cNvSpPr>
            <a:spLocks noGrp="1"/>
          </p:cNvSpPr>
          <p:nvPr>
            <p:ph idx="1"/>
          </p:nvPr>
        </p:nvSpPr>
        <p:spPr>
          <a:xfrm>
            <a:off x="265043" y="1285461"/>
            <a:ext cx="11741427" cy="5314122"/>
          </a:xfrm>
          <a:solidFill>
            <a:schemeClr val="accent1">
              <a:lumMod val="20000"/>
              <a:lumOff val="80000"/>
            </a:schemeClr>
          </a:solidFill>
          <a:scene3d>
            <a:camera prst="orthographicFront"/>
            <a:lightRig rig="threePt" dir="t"/>
          </a:scene3d>
          <a:sp3d>
            <a:bevelT prst="slope"/>
          </a:sp3d>
        </p:spPr>
        <p:txBody>
          <a:bodyPr>
            <a:normAutofit fontScale="85000" lnSpcReduction="20000"/>
          </a:bodyPr>
          <a:lstStyle/>
          <a:p>
            <a:pPr marL="0" indent="0">
              <a:buNone/>
            </a:pPr>
            <a:r>
              <a:rPr lang="es-CO" dirty="0" smtClean="0"/>
              <a:t>Que tremendo mensaje de advertencia, hay aquí, para los que están dedicados a predicar la Palabra de Dios, Satanás dice: </a:t>
            </a:r>
            <a:r>
              <a:rPr lang="es-CO" dirty="0" smtClean="0">
                <a:solidFill>
                  <a:srgbClr val="FF0000"/>
                </a:solidFill>
              </a:rPr>
              <a:t>“</a:t>
            </a:r>
            <a:r>
              <a:rPr lang="es-CO" i="1" dirty="0" smtClean="0">
                <a:solidFill>
                  <a:srgbClr val="FF0000"/>
                </a:solidFill>
              </a:rPr>
              <a:t>Debemos hacer todo lo posible para impedir que los que trabajan en la causa de Dios tengan medios que puedan usar contra nosotros. Mantened el dinero en nuestras propias filas. Mientras más medios obtengan, más daño causarán  a nuestro reino arrebatándonos nuestros súbditos</a:t>
            </a:r>
            <a:r>
              <a:rPr lang="es-CO" dirty="0" smtClean="0">
                <a:solidFill>
                  <a:srgbClr val="FF0000"/>
                </a:solidFill>
              </a:rPr>
              <a:t>” </a:t>
            </a:r>
          </a:p>
          <a:p>
            <a:pPr marL="0" indent="0">
              <a:buNone/>
            </a:pPr>
            <a:r>
              <a:rPr lang="es-CO" dirty="0"/>
              <a:t>E</a:t>
            </a:r>
            <a:r>
              <a:rPr lang="es-CO" dirty="0" smtClean="0"/>
              <a:t>ntre más se dediquen los pastores a predicar la pura verdad, contenida en la Palabra de Dios, sin “</a:t>
            </a:r>
            <a:r>
              <a:rPr lang="es-CO" u="sng" dirty="0" smtClean="0"/>
              <a:t>quitarle, ni ponerle</a:t>
            </a:r>
            <a:r>
              <a:rPr lang="es-CO" dirty="0" smtClean="0"/>
              <a:t>”, llega el momento cuando deben estar dispuestos a soportar privaciones. </a:t>
            </a:r>
          </a:p>
          <a:p>
            <a:pPr marL="0" indent="0">
              <a:buNone/>
            </a:pPr>
            <a:r>
              <a:rPr lang="es-CO" sz="3000" b="1" dirty="0" smtClean="0"/>
              <a:t>Hay dos clases de pastores</a:t>
            </a:r>
            <a:r>
              <a:rPr lang="es-CO" sz="3000" b="1" dirty="0"/>
              <a:t>:</a:t>
            </a:r>
            <a:r>
              <a:rPr lang="es-CO" sz="3000" b="1" dirty="0" smtClean="0"/>
              <a:t> </a:t>
            </a:r>
          </a:p>
          <a:p>
            <a:pPr marL="0" indent="0">
              <a:buNone/>
            </a:pPr>
            <a:r>
              <a:rPr lang="es-CO" dirty="0" smtClean="0"/>
              <a:t>1). Los pastores que predican la Palabra, sin TRASQUILARLA, estos son pastores “según el corazón de Dios”, para cautivar el corazón de los hombres, y conducirlos al Reino de los cielos. </a:t>
            </a:r>
            <a:r>
              <a:rPr lang="es-CO" dirty="0" smtClean="0">
                <a:solidFill>
                  <a:srgbClr val="FF0000"/>
                </a:solidFill>
              </a:rPr>
              <a:t>(Ver </a:t>
            </a:r>
            <a:r>
              <a:rPr lang="es-CO" dirty="0">
                <a:solidFill>
                  <a:srgbClr val="FF0000"/>
                </a:solidFill>
              </a:rPr>
              <a:t>L</a:t>
            </a:r>
            <a:r>
              <a:rPr lang="es-CO" dirty="0" smtClean="0">
                <a:solidFill>
                  <a:srgbClr val="FF0000"/>
                </a:solidFill>
              </a:rPr>
              <a:t>uc. 12: 42-44).</a:t>
            </a:r>
          </a:p>
          <a:p>
            <a:pPr marL="0" indent="0">
              <a:buNone/>
            </a:pPr>
            <a:r>
              <a:rPr lang="es-CO" dirty="0" smtClean="0"/>
              <a:t>(2). Los pastores que no dicen TODA LA VERDAD, para agradar a los hombres, estos son los pastores, que está usando Satanás en este tiempo final, según el “corazón de Satanás, cuyo propósito es mantenerlos dormidos, conformes con la vida que llevan, pensando que la venida de Cristo está lejos, y así, conducirlos a la perdición eterna. </a:t>
            </a:r>
            <a:r>
              <a:rPr lang="es-CO" dirty="0" smtClean="0">
                <a:solidFill>
                  <a:srgbClr val="FF0000"/>
                </a:solidFill>
              </a:rPr>
              <a:t>(Ver Luc.12: 45,46). </a:t>
            </a:r>
          </a:p>
          <a:p>
            <a:pPr marL="0" indent="0" algn="ctr">
              <a:buNone/>
            </a:pPr>
            <a:r>
              <a:rPr lang="es-CO" sz="3000" b="1" dirty="0" smtClean="0"/>
              <a:t>Leamos la siguiente diapositiva.</a:t>
            </a:r>
          </a:p>
          <a:p>
            <a:pPr marL="0" indent="0">
              <a:buNone/>
            </a:pPr>
            <a:endParaRPr lang="es-CO" sz="3000" b="1" dirty="0" smtClean="0"/>
          </a:p>
        </p:txBody>
      </p:sp>
    </p:spTree>
    <p:extLst>
      <p:ext uri="{BB962C8B-B14F-4D97-AF65-F5344CB8AC3E}">
        <p14:creationId xmlns:p14="http://schemas.microsoft.com/office/powerpoint/2010/main" val="3690440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840823"/>
          </a:xfrm>
          <a:solidFill>
            <a:schemeClr val="bg1"/>
          </a:solidFill>
          <a:scene3d>
            <a:camera prst="orthographicFront"/>
            <a:lightRig rig="threePt" dir="t"/>
          </a:scene3d>
          <a:sp3d>
            <a:bevelT w="165100" prst="coolSlant"/>
          </a:sp3d>
        </p:spPr>
        <p:txBody>
          <a:bodyPr>
            <a:normAutofit fontScale="90000"/>
          </a:bodyPr>
          <a:lstStyle/>
          <a:p>
            <a:pPr algn="ctr"/>
            <a:r>
              <a:rPr lang="es-CO" sz="3200" dirty="0" smtClean="0"/>
              <a:t>“</a:t>
            </a:r>
            <a:r>
              <a:rPr lang="es-CO" sz="3600" b="1" i="1" dirty="0" smtClean="0"/>
              <a:t>Y </a:t>
            </a:r>
            <a:r>
              <a:rPr lang="es-CO" sz="3600" b="1" i="1" dirty="0"/>
              <a:t>os daré pastores según mi corazón, que os apacienten de ciencia y de inteligencia</a:t>
            </a:r>
            <a:r>
              <a:rPr lang="es-CO" sz="3200" dirty="0" smtClean="0"/>
              <a:t>”. Jer.3:15.</a:t>
            </a:r>
            <a:endParaRPr lang="es-CO" sz="3200" dirty="0"/>
          </a:p>
        </p:txBody>
      </p:sp>
      <p:pic>
        <p:nvPicPr>
          <p:cNvPr id="4" name="Imagen 3"/>
          <p:cNvPicPr>
            <a:picLocks noChangeAspect="1"/>
          </p:cNvPicPr>
          <p:nvPr/>
        </p:nvPicPr>
        <p:blipFill>
          <a:blip r:embed="rId2"/>
          <a:stretch>
            <a:fillRect/>
          </a:stretch>
        </p:blipFill>
        <p:spPr>
          <a:xfrm>
            <a:off x="148281" y="1464234"/>
            <a:ext cx="6227805" cy="5102086"/>
          </a:xfrm>
          <a:prstGeom prst="rect">
            <a:avLst/>
          </a:prstGeom>
        </p:spPr>
      </p:pic>
      <p:sp>
        <p:nvSpPr>
          <p:cNvPr id="5" name="Rectángulo 4"/>
          <p:cNvSpPr/>
          <p:nvPr/>
        </p:nvSpPr>
        <p:spPr>
          <a:xfrm>
            <a:off x="6376086" y="1549562"/>
            <a:ext cx="5597611" cy="5016758"/>
          </a:xfrm>
          <a:prstGeom prst="rect">
            <a:avLst/>
          </a:prstGeom>
          <a:solidFill>
            <a:schemeClr val="bg1"/>
          </a:solidFill>
          <a:scene3d>
            <a:camera prst="orthographicFront"/>
            <a:lightRig rig="threePt" dir="t"/>
          </a:scene3d>
          <a:sp3d>
            <a:bevelT w="114300" prst="artDeco"/>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David era un hombre “conforme” al corazón de Dios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Dios dice: “He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hallado a David, [hijo] de Jessé, varón conforme a mi corazón, el cual hará </a:t>
            </a:r>
            <a:r>
              <a:rPr kumimoji="0" lang="es-CO" sz="2400" b="0" i="0" u="sng" strike="noStrike" kern="1200" cap="none" spc="0" normalizeH="0" baseline="0" noProof="0" dirty="0">
                <a:ln>
                  <a:noFill/>
                </a:ln>
                <a:solidFill>
                  <a:prstClr val="black"/>
                </a:solidFill>
                <a:effectLst/>
                <a:uLnTx/>
                <a:uFillTx/>
                <a:latin typeface="Calibri" panose="020F0502020204030204"/>
                <a:ea typeface="+mn-ea"/>
                <a:cs typeface="+mn-cs"/>
              </a:rPr>
              <a:t>todo</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 lo que yo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quiero”.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Hech.13: 22</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Esa es la clase de pastores que Dios necesita hoy, que obren según el corazón de Dios. Que hagan todo lo que Dios quiere, que prediquen toda la verdad.</a:t>
            </a:r>
          </a:p>
          <a:p>
            <a:pPr marL="0" marR="0" lvl="0" indent="0" algn="ctr" defTabSz="914400" rtl="0" eaLnBrk="1" fontAlgn="auto" latinLnBrk="0" hangingPunct="1">
              <a:lnSpc>
                <a:spcPct val="100000"/>
              </a:lnSpc>
              <a:spcBef>
                <a:spcPts val="0"/>
              </a:spcBef>
              <a:spcAft>
                <a:spcPts val="0"/>
              </a:spcAft>
              <a:buClrTx/>
              <a:buSzTx/>
              <a:buFontTx/>
              <a:buNone/>
              <a:tabLst/>
              <a:defRPr/>
            </a:pPr>
            <a:r>
              <a:rPr lang="es-CO" sz="2400" dirty="0" smtClean="0">
                <a:solidFill>
                  <a:prstClr val="black"/>
                </a:solidFill>
                <a:latin typeface="Calibri" panose="020F0502020204030204"/>
              </a:rPr>
              <a:t>Que prediquen la verdad, según la revela el Espíritu Santo, en la Biblia y el EP.</a:t>
            </a:r>
          </a:p>
          <a:p>
            <a:pPr marL="0" marR="0" lvl="0" indent="0" algn="ctr" defTabSz="914400" rtl="0" eaLnBrk="1" fontAlgn="auto" latinLnBrk="0" hangingPunct="1">
              <a:lnSpc>
                <a:spcPct val="100000"/>
              </a:lnSpc>
              <a:spcBef>
                <a:spcPts val="0"/>
              </a:spcBef>
              <a:spcAft>
                <a:spcPts val="0"/>
              </a:spcAft>
              <a:buClrTx/>
              <a:buSzTx/>
              <a:buFontTx/>
              <a:buNone/>
              <a:tabLst/>
              <a:defRPr/>
            </a:pPr>
            <a:r>
              <a:rPr lang="es-CO" sz="2400" dirty="0" smtClean="0">
                <a:solidFill>
                  <a:srgbClr val="FF0000"/>
                </a:solidFill>
                <a:latin typeface="Calibri" panose="020F0502020204030204"/>
              </a:rPr>
              <a:t>(Ver Juan 16:12,13). </a:t>
            </a:r>
            <a:endParaRPr kumimoji="0" lang="es-CO" sz="2400" b="0" i="0" u="none" strike="noStrike" kern="1200" cap="none" spc="0" normalizeH="0" baseline="0" noProof="0" dirty="0">
              <a:ln>
                <a:noFill/>
              </a:ln>
              <a:solidFill>
                <a:srgbClr val="FF0000"/>
              </a:solidFill>
              <a:effectLst/>
              <a:uLnTx/>
              <a:uFillTx/>
              <a:latin typeface="Calibri" panose="020F0502020204030204"/>
            </a:endParaRPr>
          </a:p>
        </p:txBody>
      </p:sp>
    </p:spTree>
    <p:extLst>
      <p:ext uri="{BB962C8B-B14F-4D97-AF65-F5344CB8AC3E}">
        <p14:creationId xmlns:p14="http://schemas.microsoft.com/office/powerpoint/2010/main" val="4230392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44557" y="397564"/>
            <a:ext cx="11595652" cy="6122505"/>
          </a:xfrm>
          <a:solidFill>
            <a:schemeClr val="accent3">
              <a:lumMod val="40000"/>
              <a:lumOff val="60000"/>
            </a:schemeClr>
          </a:solidFill>
          <a:scene3d>
            <a:camera prst="orthographicFront"/>
            <a:lightRig rig="threePt" dir="t"/>
          </a:scene3d>
          <a:sp3d>
            <a:bevelT w="114300" prst="artDeco"/>
          </a:sp3d>
        </p:spPr>
        <p:txBody>
          <a:bodyPr>
            <a:normAutofit lnSpcReduction="10000"/>
          </a:bodyPr>
          <a:lstStyle/>
          <a:p>
            <a:pPr marL="0" indent="0">
              <a:buNone/>
            </a:pPr>
            <a:r>
              <a:rPr lang="es-CO" dirty="0" smtClean="0"/>
              <a:t>Estos son los verdaderos sentimientos de muchos de nuestro pueblo. Y Satanás se alegra ante su éxito en controlar las mentes de tantos que profesan ser cristianos. Los ha engañado, ha entumecido su discernimiento, y ha plantado su estandarte infernal en medio de ellos, y ellos están tan completamente engañados que no lo reconocen. </a:t>
            </a:r>
          </a:p>
          <a:p>
            <a:pPr marL="0" indent="0">
              <a:buNone/>
            </a:pPr>
            <a:endParaRPr lang="es-CO" dirty="0" smtClean="0"/>
          </a:p>
          <a:p>
            <a:pPr marL="0" indent="0">
              <a:buNone/>
            </a:pPr>
            <a:r>
              <a:rPr lang="es-CO" dirty="0" smtClean="0"/>
              <a:t>El pueblo no ha erigido imágenes talladas, sin embargo su pecado no es menor a la vista de Dios. Adoran a Mammón. Aman las ganancias mundanas. Algunos sacrifican su conciencia para obtener su objetivo. El profeso pueblo de Dios es egoísta y ególatra. Aman las cosas de este mundo, y son amigos de las obras de las tinieblas. </a:t>
            </a:r>
          </a:p>
          <a:p>
            <a:pPr marL="0" indent="0">
              <a:buNone/>
            </a:pPr>
            <a:endParaRPr lang="es-CO" dirty="0" smtClean="0"/>
          </a:p>
          <a:p>
            <a:pPr marL="0" indent="0">
              <a:buNone/>
            </a:pPr>
            <a:r>
              <a:rPr lang="es-CO" dirty="0" smtClean="0"/>
              <a:t>Se complacen en la injusticia. No tienen amor a Dios ni a sus semejantes. Son idólatras, y son peores, mucho peores, a la vista de Dios que los paganos, adoradores de imágenes talladas que no conocen nada mejor”. </a:t>
            </a:r>
            <a:r>
              <a:rPr lang="es-CO" dirty="0" smtClean="0">
                <a:solidFill>
                  <a:srgbClr val="FF0000"/>
                </a:solidFill>
              </a:rPr>
              <a:t>2TI 392.1</a:t>
            </a:r>
            <a:endParaRPr lang="es-CO" dirty="0">
              <a:solidFill>
                <a:srgbClr val="FF0000"/>
              </a:solidFill>
            </a:endParaRPr>
          </a:p>
        </p:txBody>
      </p:sp>
    </p:spTree>
    <p:extLst>
      <p:ext uri="{BB962C8B-B14F-4D97-AF65-F5344CB8AC3E}">
        <p14:creationId xmlns:p14="http://schemas.microsoft.com/office/powerpoint/2010/main" val="6422184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59027"/>
            <a:ext cx="10515600" cy="887895"/>
          </a:xfrm>
        </p:spPr>
        <p:txBody>
          <a:bodyPr>
            <a:noAutofit/>
          </a:bodyPr>
          <a:lstStyle/>
          <a:p>
            <a:pPr algn="ctr"/>
            <a:r>
              <a:rPr lang="es-CO" sz="3200" dirty="0" smtClean="0"/>
              <a:t>El plan de Satanás desde Adán hasta hoy, ha consistido siempre en separarnos de Dios.</a:t>
            </a:r>
            <a:endParaRPr lang="es-CO" sz="3200" dirty="0"/>
          </a:p>
        </p:txBody>
      </p:sp>
      <p:sp>
        <p:nvSpPr>
          <p:cNvPr id="3" name="Marcador de contenido 2"/>
          <p:cNvSpPr>
            <a:spLocks noGrp="1"/>
          </p:cNvSpPr>
          <p:nvPr>
            <p:ph idx="1"/>
          </p:nvPr>
        </p:nvSpPr>
        <p:spPr>
          <a:xfrm>
            <a:off x="218661" y="4017418"/>
            <a:ext cx="11754678" cy="2714685"/>
          </a:xfrm>
        </p:spPr>
        <p:txBody>
          <a:bodyPr>
            <a:normAutofit fontScale="70000" lnSpcReduction="20000"/>
          </a:bodyPr>
          <a:lstStyle/>
          <a:p>
            <a:pPr marL="0" indent="0" algn="ctr">
              <a:buNone/>
            </a:pPr>
            <a:r>
              <a:rPr lang="es-CO" sz="3600" b="1" dirty="0" smtClean="0"/>
              <a:t>Pero Dios siempre ha provisto una puerta de escape: </a:t>
            </a:r>
          </a:p>
          <a:p>
            <a:pPr marL="0" indent="0" algn="ctr">
              <a:buNone/>
            </a:pPr>
            <a:r>
              <a:rPr lang="es-CO" sz="3600" b="1" dirty="0" smtClean="0"/>
              <a:t>La oración, y por ende, permanecer en Cristo.  </a:t>
            </a:r>
          </a:p>
          <a:p>
            <a:pPr marL="0" indent="0" algn="ctr">
              <a:buNone/>
            </a:pPr>
            <a:r>
              <a:rPr lang="es-CO" sz="3600" b="1" dirty="0"/>
              <a:t>A</a:t>
            </a:r>
            <a:r>
              <a:rPr lang="es-CO" sz="3600" b="1" dirty="0" smtClean="0"/>
              <a:t>mado pastor, tu tienes una gran responsabilidad con Dios y con la grey que pastoreas, por ende siempre debes predicar la verdad, según la Palabra de Dios. Y tu amado hermano, yo te invito, para que a pesar de las circunstancias, siempre le seas fiel a Dios, no te rindas, permanece con la vista puesta en Cristo, y al fin obtendrás la victoria.  </a:t>
            </a:r>
          </a:p>
          <a:p>
            <a:pPr marL="0" indent="0" algn="ctr">
              <a:buNone/>
            </a:pPr>
            <a:r>
              <a:rPr lang="es-CO" sz="3600" b="1" dirty="0" smtClean="0"/>
              <a:t>CRISTO REGRESA PRONTO, Y ENTONCES RECIBIRÁS LA RECOMPENSA.</a:t>
            </a:r>
            <a:endParaRPr lang="es-CO" sz="3600" b="1" dirty="0"/>
          </a:p>
        </p:txBody>
      </p:sp>
      <p:pic>
        <p:nvPicPr>
          <p:cNvPr id="5" name="Imagen 4"/>
          <p:cNvPicPr>
            <a:picLocks noChangeAspect="1"/>
          </p:cNvPicPr>
          <p:nvPr/>
        </p:nvPicPr>
        <p:blipFill>
          <a:blip r:embed="rId2"/>
          <a:stretch>
            <a:fillRect/>
          </a:stretch>
        </p:blipFill>
        <p:spPr>
          <a:xfrm>
            <a:off x="6226811" y="1152001"/>
            <a:ext cx="5002694" cy="2760339"/>
          </a:xfrm>
          <a:prstGeom prst="rect">
            <a:avLst/>
          </a:prstGeom>
        </p:spPr>
      </p:pic>
      <p:pic>
        <p:nvPicPr>
          <p:cNvPr id="7" name="Imagen 6"/>
          <p:cNvPicPr>
            <a:picLocks noChangeAspect="1"/>
          </p:cNvPicPr>
          <p:nvPr/>
        </p:nvPicPr>
        <p:blipFill>
          <a:blip r:embed="rId3"/>
          <a:stretch>
            <a:fillRect/>
          </a:stretch>
        </p:blipFill>
        <p:spPr>
          <a:xfrm>
            <a:off x="692426" y="1157715"/>
            <a:ext cx="5204791" cy="2754625"/>
          </a:xfrm>
          <a:prstGeom prst="rect">
            <a:avLst/>
          </a:prstGeom>
        </p:spPr>
      </p:pic>
      <p:sp>
        <p:nvSpPr>
          <p:cNvPr id="8" name="Rectángulo 7"/>
          <p:cNvSpPr/>
          <p:nvPr/>
        </p:nvSpPr>
        <p:spPr>
          <a:xfrm>
            <a:off x="1008768" y="2663687"/>
            <a:ext cx="1760937" cy="646331"/>
          </a:xfrm>
          <a:prstGeom prst="rect">
            <a:avLst/>
          </a:prstGeom>
          <a:solidFill>
            <a:schemeClr val="accent1">
              <a:lumMod val="50000"/>
            </a:schemeClr>
          </a:solidFill>
        </p:spPr>
        <p:txBody>
          <a:bodyPr wrap="square">
            <a:spAutoFit/>
          </a:bodyPr>
          <a:lstStyle/>
          <a:p>
            <a:pPr algn="ctr"/>
            <a:r>
              <a:rPr lang="es-CO" b="1" dirty="0" smtClean="0">
                <a:solidFill>
                  <a:srgbClr val="FFFF00"/>
                </a:solidFill>
              </a:rPr>
              <a:t>Inclinación al </a:t>
            </a:r>
            <a:r>
              <a:rPr lang="es-CO" b="1" dirty="0">
                <a:solidFill>
                  <a:srgbClr val="FFFF00"/>
                </a:solidFill>
              </a:rPr>
              <a:t>pecado</a:t>
            </a:r>
          </a:p>
        </p:txBody>
      </p:sp>
    </p:spTree>
    <p:extLst>
      <p:ext uri="{BB962C8B-B14F-4D97-AF65-F5344CB8AC3E}">
        <p14:creationId xmlns:p14="http://schemas.microsoft.com/office/powerpoint/2010/main" val="12599046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1739</TotalTime>
  <Words>2124</Words>
  <Application>Microsoft Office PowerPoint</Application>
  <PresentationFormat>Panorámica</PresentationFormat>
  <Paragraphs>69</Paragraphs>
  <Slides>15</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15</vt:i4>
      </vt:variant>
    </vt:vector>
  </HeadingPairs>
  <TitlesOfParts>
    <vt:vector size="21" baseType="lpstr">
      <vt:lpstr>Algerian</vt:lpstr>
      <vt:lpstr>Arial</vt:lpstr>
      <vt:lpstr>Calibri</vt:lpstr>
      <vt:lpstr>Calibri Light</vt:lpstr>
      <vt:lpstr>Tema de Office</vt:lpstr>
      <vt:lpstr>1_Tema de Office</vt:lpstr>
      <vt:lpstr>EL PLAN DE SATANÁS</vt:lpstr>
      <vt:lpstr>Satanás es un estratega astuto, que todo lo tiene minuciosamente calculado, para destruirte.</vt:lpstr>
      <vt:lpstr>El tiene la llave precisa que encaja con tu medida. </vt:lpstr>
      <vt:lpstr>Presentación de PowerPoint</vt:lpstr>
      <vt:lpstr>Presentación de PowerPoint</vt:lpstr>
      <vt:lpstr>Presentación de PowerPoint</vt:lpstr>
      <vt:lpstr>Presentación de PowerPoint</vt:lpstr>
      <vt:lpstr>Presentación de PowerPoint</vt:lpstr>
      <vt:lpstr>Presentación de PowerPoint</vt:lpstr>
      <vt:lpstr>LA OBRA DE SATANÁS</vt:lpstr>
      <vt:lpstr>Presentación de PowerPoint</vt:lpstr>
      <vt:lpstr>El precio que se paga por predicar la verdad</vt:lpstr>
      <vt:lpstr>“Y os daré pastores según mi corazón, que os apacienten de ciencia y de inteligencia”. Jer.3:15.</vt:lpstr>
      <vt:lpstr>Presentación de PowerPoint</vt:lpstr>
      <vt:lpstr>El plan de Satanás desde Adán hasta hoy, ha consistido siempre en separarnos de Dios.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PLAN DE SATANÁS</dc:title>
  <dc:creator>Usuario de Windows</dc:creator>
  <cp:lastModifiedBy>servidor</cp:lastModifiedBy>
  <cp:revision>63</cp:revision>
  <dcterms:created xsi:type="dcterms:W3CDTF">2018-04-23T22:45:17Z</dcterms:created>
  <dcterms:modified xsi:type="dcterms:W3CDTF">2019-03-22T22:16:41Z</dcterms:modified>
</cp:coreProperties>
</file>